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60" r:id="rId4"/>
    <p:sldId id="270" r:id="rId5"/>
    <p:sldId id="272" r:id="rId6"/>
    <p:sldId id="271" r:id="rId7"/>
    <p:sldId id="26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304" r:id="rId24"/>
    <p:sldId id="305" r:id="rId25"/>
    <p:sldId id="306" r:id="rId26"/>
    <p:sldId id="308" r:id="rId27"/>
    <p:sldId id="309" r:id="rId28"/>
    <p:sldId id="288" r:id="rId29"/>
    <p:sldId id="295" r:id="rId30"/>
    <p:sldId id="296" r:id="rId31"/>
    <p:sldId id="297" r:id="rId32"/>
    <p:sldId id="298" r:id="rId33"/>
    <p:sldId id="293" r:id="rId34"/>
    <p:sldId id="292" r:id="rId35"/>
    <p:sldId id="294" r:id="rId36"/>
    <p:sldId id="289" r:id="rId37"/>
    <p:sldId id="290" r:id="rId38"/>
    <p:sldId id="291" r:id="rId39"/>
    <p:sldId id="262" r:id="rId40"/>
    <p:sldId id="269" r:id="rId41"/>
    <p:sldId id="263" r:id="rId42"/>
    <p:sldId id="264" r:id="rId43"/>
    <p:sldId id="265" r:id="rId44"/>
    <p:sldId id="266" r:id="rId45"/>
    <p:sldId id="267" r:id="rId46"/>
    <p:sldId id="26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7" autoAdjust="0"/>
  </p:normalViewPr>
  <p:slideViewPr>
    <p:cSldViewPr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C9B92-7369-48EB-BB93-5C313C469C0B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3114-6954-43C2-8FAC-B8F6005E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3114-6954-43C2-8FAC-B8F6005E61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2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0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0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3209B-79B2-4354-ADA9-D40873A08C3F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D71D-347D-4D66-B3F3-DCED91D73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5200" y="533400"/>
            <a:ext cx="1219200" cy="4800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kern="2800" spc="-100" dirty="0" smtClean="0">
              <a:solidFill>
                <a:schemeClr val="tx1"/>
              </a:solidFill>
              <a:latin typeface="Segoe UI Semibold" pitchFamily="34" charset="0"/>
            </a:endParaRPr>
          </a:p>
          <a:p>
            <a:pPr algn="ctr"/>
            <a:r>
              <a:rPr lang="en-US" sz="2800" b="1" kern="2800" spc="-100" dirty="0" smtClean="0">
                <a:solidFill>
                  <a:schemeClr val="tx1"/>
                </a:solidFill>
                <a:latin typeface="Bodoni MT Black" pitchFamily="18" charset="0"/>
              </a:rPr>
              <a:t>ĐẠI</a:t>
            </a:r>
          </a:p>
          <a:p>
            <a:pPr algn="ctr"/>
            <a:endParaRPr lang="en-US" sz="2800" b="1" kern="2800" spc="-100" dirty="0" smtClean="0">
              <a:solidFill>
                <a:schemeClr val="tx1"/>
              </a:solidFill>
              <a:latin typeface="Bodoni MT Black" pitchFamily="18" charset="0"/>
            </a:endParaRPr>
          </a:p>
          <a:p>
            <a:pPr algn="ctr"/>
            <a:r>
              <a:rPr lang="en-US" sz="2800" b="1" kern="2800" spc="-100" dirty="0" smtClean="0">
                <a:solidFill>
                  <a:schemeClr val="tx1"/>
                </a:solidFill>
                <a:latin typeface="Bodoni MT Black" pitchFamily="18" charset="0"/>
              </a:rPr>
              <a:t>CÁO</a:t>
            </a:r>
          </a:p>
          <a:p>
            <a:pPr algn="ctr"/>
            <a:endParaRPr lang="en-US" sz="2800" b="1" kern="2800" spc="-100" dirty="0" smtClean="0">
              <a:solidFill>
                <a:schemeClr val="tx1"/>
              </a:solidFill>
              <a:latin typeface="Bodoni MT Black" pitchFamily="18" charset="0"/>
            </a:endParaRPr>
          </a:p>
          <a:p>
            <a:pPr algn="ctr"/>
            <a:r>
              <a:rPr lang="en-US" sz="2800" b="1" kern="2800" spc="-100" dirty="0" smtClean="0">
                <a:solidFill>
                  <a:schemeClr val="tx1"/>
                </a:solidFill>
                <a:latin typeface="Bodoni MT Black" pitchFamily="18" charset="0"/>
              </a:rPr>
              <a:t>BÌNH</a:t>
            </a:r>
          </a:p>
          <a:p>
            <a:pPr algn="ctr"/>
            <a:r>
              <a:rPr lang="en-US" sz="2800" b="1" kern="2800" spc="-100" dirty="0" smtClean="0">
                <a:solidFill>
                  <a:schemeClr val="tx1"/>
                </a:solidFill>
                <a:latin typeface="Bodoni MT Black" pitchFamily="18" charset="0"/>
              </a:rPr>
              <a:t> </a:t>
            </a:r>
          </a:p>
          <a:p>
            <a:pPr algn="ctr"/>
            <a:r>
              <a:rPr lang="en-US" sz="2800" b="1" kern="2800" spc="-100" dirty="0" smtClean="0">
                <a:solidFill>
                  <a:schemeClr val="tx1"/>
                </a:solidFill>
                <a:latin typeface="Bodoni MT Black" pitchFamily="18" charset="0"/>
              </a:rPr>
              <a:t>NGÔ</a:t>
            </a:r>
          </a:p>
          <a:p>
            <a:pPr algn="ctr"/>
            <a:endParaRPr lang="en-US" b="1" kern="2800" spc="-100" dirty="0" smtClean="0">
              <a:solidFill>
                <a:schemeClr val="tx1"/>
              </a:solidFill>
              <a:latin typeface="Bodoni MT Black" pitchFamily="18" charset="0"/>
            </a:endParaRPr>
          </a:p>
          <a:p>
            <a:pPr algn="ctr"/>
            <a:endParaRPr lang="en-US" b="1" kern="2800" spc="-100" dirty="0" smtClean="0">
              <a:solidFill>
                <a:schemeClr val="tx1"/>
              </a:solidFill>
              <a:latin typeface="Bodoni MT Black" pitchFamily="18" charset="0"/>
            </a:endParaRPr>
          </a:p>
          <a:p>
            <a:pPr algn="ctr"/>
            <a:endParaRPr lang="en-US" b="1" kern="2800" spc="-100" dirty="0" smtClean="0">
              <a:solidFill>
                <a:schemeClr val="tx1"/>
              </a:solidFill>
              <a:latin typeface="Bodoni MT Black" pitchFamily="18" charset="0"/>
            </a:endParaRPr>
          </a:p>
          <a:p>
            <a:pPr algn="ctr"/>
            <a:endParaRPr lang="en-US" b="1" kern="2800" spc="-100" dirty="0" smtClean="0">
              <a:solidFill>
                <a:schemeClr val="tx1"/>
              </a:solidFill>
              <a:latin typeface="Bodoni MT Black" pitchFamily="18" charset="0"/>
            </a:endParaRPr>
          </a:p>
          <a:p>
            <a:pPr algn="ctr"/>
            <a:r>
              <a:rPr lang="en-US" kern="2800" spc="-100" dirty="0" smtClean="0">
                <a:solidFill>
                  <a:schemeClr val="tx1"/>
                </a:solidFill>
                <a:latin typeface="Bodoni MT Black" pitchFamily="18" charset="0"/>
              </a:rPr>
              <a:t>NGUYỄN TRÃI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76800" cy="7195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1" y="2523640"/>
            <a:ext cx="761540" cy="8201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2599840"/>
            <a:ext cx="723900" cy="743919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7874" y="59413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9548" y="1143000"/>
            <a:ext cx="8538703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ĐỀ MỤC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287412" y="5867399"/>
            <a:ext cx="7593578" cy="5333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TỔNG KẾT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264676" y="2971800"/>
            <a:ext cx="7593578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  <a:r>
              <a:rPr lang="en-US" sz="2800" b="1" dirty="0" smtClean="0"/>
              <a:t>ĐỌC-HIỂU </a:t>
            </a:r>
            <a:r>
              <a:rPr lang="en-US" sz="2800" b="1" dirty="0"/>
              <a:t>VĂN BẢN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4466" y="3505200"/>
            <a:ext cx="8533788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kháng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endParaRPr lang="en-US" sz="28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2.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cáo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trạng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tội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ác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giặc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Minh</a:t>
            </a:r>
          </a:p>
          <a:p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kháng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chống</a:t>
            </a:r>
            <a:r>
              <a:rPr lang="en-US" sz="28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Minh</a:t>
            </a:r>
          </a:p>
          <a:p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4.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Lời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tuyên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bố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độc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hoà</a:t>
            </a:r>
            <a:r>
              <a:rPr lang="en-US" sz="28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bình</a:t>
            </a:r>
            <a:endParaRPr lang="en-US" sz="28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466" y="2111414"/>
            <a:ext cx="99428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I.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4466" y="2971800"/>
            <a:ext cx="978309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18751" y="2111414"/>
            <a:ext cx="7539501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TÌM HIỂU CHUNG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9827" y="5867400"/>
            <a:ext cx="947585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III. </a:t>
            </a:r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nghĩa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dirty="0" smtClean="0"/>
              <a:t>1.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Lợi</a:t>
            </a:r>
            <a:r>
              <a:rPr lang="en-US" sz="2800" b="1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307" y="2863334"/>
            <a:ext cx="840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Hình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tượng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Lê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Lợi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hiện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lên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qua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những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lời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tự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thuật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307" y="3382767"/>
            <a:ext cx="7412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C</a:t>
            </a:r>
            <a:r>
              <a:rPr lang="vi-VN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ách xưng hô: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đại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từ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vi-VN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vi-VN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107" y="3613599"/>
            <a:ext cx="8174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Nguồn </a:t>
            </a:r>
            <a:r>
              <a:rPr lang="vi-VN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gốc xuất </a:t>
            </a:r>
            <a:r>
              <a:rPr lang="vi-VN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gắn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bó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với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107" y="4278623"/>
            <a:ext cx="855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Phẩm chất: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yêu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nước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lí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tưởng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hoài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bão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lớn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lao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quyết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tâm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cao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độ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biết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cầu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hiền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thương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,…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652" y="5334000"/>
            <a:ext cx="7412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Đ</a:t>
            </a:r>
            <a:r>
              <a:rPr lang="vi-VN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ược </a:t>
            </a:r>
            <a:r>
              <a:rPr lang="vi-VN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trời trao cho mệnh </a:t>
            </a:r>
            <a:r>
              <a:rPr lang="vi-VN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lớn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24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nghĩa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dirty="0" smtClean="0"/>
              <a:t>1.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Lợi</a:t>
            </a:r>
            <a:r>
              <a:rPr lang="en-US" sz="2800" b="1" dirty="0" smtClean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5206" y="3124200"/>
            <a:ext cx="7886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Hình tượng Lê Lợi có sự thống nhất giữa con người bình thường và lãnh </a:t>
            </a:r>
            <a:r>
              <a:rPr lang="vi-VN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tụ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hoà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quyện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giữa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hình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tượng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tâm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lí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với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bút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pháp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trữ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tình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kết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hợp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với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tự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5794" y="48768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Lê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Lợi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người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hùng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áo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vải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xuất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từ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vi-VN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là linh hồn của cuộc khởi nghĩa.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127971" y="3475077"/>
            <a:ext cx="471643" cy="78483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517767" y="3499616"/>
            <a:ext cx="471643" cy="78483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510049" y="4876800"/>
            <a:ext cx="471643" cy="78483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127972" y="4876800"/>
            <a:ext cx="471643" cy="78483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25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nghĩa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793" y="2342328"/>
            <a:ext cx="824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dirty="0" smtClean="0"/>
              <a:t>2.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phục</a:t>
            </a:r>
            <a:endParaRPr lang="en-US" sz="28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138516" y="2865548"/>
            <a:ext cx="5024284" cy="525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khăn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khổ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794" y="4114800"/>
            <a:ext cx="1774722" cy="21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dấy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hẻo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lánh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Lam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Sơn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0901" y="4114800"/>
            <a:ext cx="1676400" cy="21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vi-VN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ề </a:t>
            </a:r>
            <a:r>
              <a:rPr lang="vi-VN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tương quan lực lượng: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địch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sức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400" y="4114800"/>
            <a:ext cx="1676399" cy="21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vi-VN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ề </a:t>
            </a:r>
            <a:r>
              <a:rPr lang="vi-VN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nhân tài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thiếu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hào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kiệt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91400" y="4114800"/>
            <a:ext cx="1600200" cy="21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Khó khăn về lương thực, quân số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6" name="Straight Arrow Connector 25"/>
          <p:cNvCxnSpPr>
            <a:stCxn id="11" idx="2"/>
            <a:endCxn id="21" idx="0"/>
          </p:cNvCxnSpPr>
          <p:nvPr/>
        </p:nvCxnSpPr>
        <p:spPr>
          <a:xfrm flipH="1">
            <a:off x="1251155" y="3390900"/>
            <a:ext cx="3399503" cy="7239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2" idx="0"/>
          </p:cNvCxnSpPr>
          <p:nvPr/>
        </p:nvCxnSpPr>
        <p:spPr>
          <a:xfrm flipH="1">
            <a:off x="3649101" y="3390900"/>
            <a:ext cx="1001557" cy="7239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23" idx="0"/>
          </p:cNvCxnSpPr>
          <p:nvPr/>
        </p:nvCxnSpPr>
        <p:spPr>
          <a:xfrm>
            <a:off x="4650658" y="3390900"/>
            <a:ext cx="1292942" cy="7239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2"/>
            <a:endCxn id="24" idx="0"/>
          </p:cNvCxnSpPr>
          <p:nvPr/>
        </p:nvCxnSpPr>
        <p:spPr>
          <a:xfrm>
            <a:off x="4650658" y="3390900"/>
            <a:ext cx="3540842" cy="7239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nghĩa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793" y="2342328"/>
            <a:ext cx="824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dirty="0" smtClean="0"/>
              <a:t>2.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phục</a:t>
            </a:r>
            <a:endParaRPr lang="en-US" sz="2800" b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2138516" y="2865548"/>
            <a:ext cx="5024284" cy="525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Biện</a:t>
            </a:r>
            <a:r>
              <a:rPr lang="en-US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khắc</a:t>
            </a:r>
            <a:r>
              <a:rPr lang="en-US" sz="2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phục</a:t>
            </a:r>
            <a:r>
              <a:rPr lang="en-US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nan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3151" y="4114800"/>
            <a:ext cx="4214150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Đoàn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lòng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5400" y="4114800"/>
            <a:ext cx="3886200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Kháng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mưu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lược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mạnh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địch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nhiều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7" name="Straight Arrow Connector 26"/>
          <p:cNvCxnSpPr>
            <a:stCxn id="21" idx="2"/>
            <a:endCxn id="23" idx="0"/>
          </p:cNvCxnSpPr>
          <p:nvPr/>
        </p:nvCxnSpPr>
        <p:spPr>
          <a:xfrm flipH="1">
            <a:off x="2380226" y="3390900"/>
            <a:ext cx="2270432" cy="7239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2"/>
            <a:endCxn id="24" idx="0"/>
          </p:cNvCxnSpPr>
          <p:nvPr/>
        </p:nvCxnSpPr>
        <p:spPr>
          <a:xfrm>
            <a:off x="4650658" y="3390900"/>
            <a:ext cx="2397842" cy="7239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71600" y="5867400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Đường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lối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thuật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lược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đúng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đắn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37" name="Chevron 36"/>
          <p:cNvSpPr/>
          <p:nvPr/>
        </p:nvSpPr>
        <p:spPr>
          <a:xfrm>
            <a:off x="273151" y="5867400"/>
            <a:ext cx="471643" cy="6096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628508" y="5867400"/>
            <a:ext cx="471643" cy="6096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27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nghĩa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7193" y="3574942"/>
            <a:ext cx="8246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hình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Lê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Lợi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tác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giả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đã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dựng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lên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được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tính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chất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cuộc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khởi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Lam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Sơn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	</a:t>
            </a:r>
          </a:p>
        </p:txBody>
      </p:sp>
      <p:sp>
        <p:nvSpPr>
          <p:cNvPr id="11" name="Chevron 10"/>
          <p:cNvSpPr/>
          <p:nvPr/>
        </p:nvSpPr>
        <p:spPr>
          <a:xfrm>
            <a:off x="12576" y="3729925"/>
            <a:ext cx="491655" cy="649307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410725" y="3729925"/>
            <a:ext cx="491655" cy="649307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28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r>
              <a:rPr lang="en-US" sz="2800" b="1" dirty="0"/>
              <a:t>1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Bức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nghĩa</a:t>
            </a:r>
            <a:r>
              <a:rPr lang="en-US" sz="2800" b="1" dirty="0" smtClean="0"/>
              <a:t> Lam </a:t>
            </a:r>
            <a:r>
              <a:rPr lang="en-US" sz="2800" b="1" dirty="0" err="1" smtClean="0"/>
              <a:t>Sơn</a:t>
            </a:r>
            <a:r>
              <a:rPr lang="en-US" sz="2800" b="1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0710" y="3733800"/>
            <a:ext cx="5952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Hai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câu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có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ý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như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chiếc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bản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lề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chuyển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tiếp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nhắc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lại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nguyên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lí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15000" r="-30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r>
              <a:rPr lang="en-US" sz="2800" b="1" dirty="0"/>
              <a:t>1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Bức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nghĩa</a:t>
            </a:r>
            <a:r>
              <a:rPr lang="en-US" sz="2800" b="1" dirty="0" smtClean="0"/>
              <a:t> Lam </a:t>
            </a:r>
            <a:r>
              <a:rPr lang="en-US" sz="2800" b="1" dirty="0" err="1" smtClean="0"/>
              <a:t>Sơn</a:t>
            </a:r>
            <a:r>
              <a:rPr lang="en-US" sz="2800" b="1" dirty="0" smtClean="0"/>
              <a:t> </a:t>
            </a:r>
          </a:p>
        </p:txBody>
      </p:sp>
      <p:sp>
        <p:nvSpPr>
          <p:cNvPr id="21" name="Pentagon 20"/>
          <p:cNvSpPr/>
          <p:nvPr/>
        </p:nvSpPr>
        <p:spPr>
          <a:xfrm>
            <a:off x="17206" y="4485241"/>
            <a:ext cx="4242620" cy="1444674"/>
          </a:xfrm>
          <a:prstGeom prst="homePlate">
            <a:avLst>
              <a:gd name="adj" fmla="val 1653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Thanh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thế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ta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ngày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càng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mạnh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" y="3808443"/>
            <a:ext cx="4186699" cy="6216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NGHĨA QUÂN  LAM SƠN</a:t>
            </a:r>
            <a:endParaRPr lang="en-US" sz="2800" b="1" dirty="0"/>
          </a:p>
        </p:txBody>
      </p:sp>
      <p:sp>
        <p:nvSpPr>
          <p:cNvPr id="23" name="Pentagon 22"/>
          <p:cNvSpPr/>
          <p:nvPr/>
        </p:nvSpPr>
        <p:spPr>
          <a:xfrm rot="10800000">
            <a:off x="4789393" y="4430062"/>
            <a:ext cx="4343400" cy="1499853"/>
          </a:xfrm>
          <a:prstGeom prst="homePlate">
            <a:avLst>
              <a:gd name="adj" fmla="val 2090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88864" y="3834347"/>
            <a:ext cx="4255135" cy="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HÌNH ẢNH QUÂN MINH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92526" y="4764490"/>
            <a:ext cx="390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thần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giặc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ngày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càng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suy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953797" y="4485241"/>
            <a:ext cx="465803" cy="144467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rot="10800000">
            <a:off x="4672329" y="4462350"/>
            <a:ext cx="433071" cy="1467566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06" y="3048000"/>
            <a:ext cx="897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Trận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Bồ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Đằng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Trà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mở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đầu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thời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kì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phản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công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bao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vây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39950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CHUNG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14558" y="1672203"/>
            <a:ext cx="832055" cy="4953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1.</a:t>
            </a:r>
            <a:endParaRPr lang="en-US" sz="3000" dirty="0"/>
          </a:p>
        </p:txBody>
      </p:sp>
      <p:sp>
        <p:nvSpPr>
          <p:cNvPr id="18" name="Rectangle 17"/>
          <p:cNvSpPr/>
          <p:nvPr/>
        </p:nvSpPr>
        <p:spPr>
          <a:xfrm>
            <a:off x="4246613" y="1623125"/>
            <a:ext cx="489738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3200" b="1" dirty="0" err="1">
                <a:solidFill>
                  <a:schemeClr val="accent1"/>
                </a:solidFill>
              </a:rPr>
              <a:t>Hoàn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cảnh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sáng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tác</a:t>
            </a:r>
            <a:endParaRPr lang="en-US" sz="3000" b="1" dirty="0">
              <a:solidFill>
                <a:schemeClr val="accent1"/>
              </a:solidFill>
            </a:endParaRPr>
          </a:p>
          <a:p>
            <a:pPr lvl="0"/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0105" y="3048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Sau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khi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thắng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giặc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Minh.</a:t>
            </a:r>
            <a:endParaRPr lang="en-US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99222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Được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công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bố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vào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đầu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năm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1428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15000" r="-30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30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r>
              <a:rPr lang="en-US" sz="2800" b="1" dirty="0"/>
              <a:t>1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Bức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nghĩa</a:t>
            </a:r>
            <a:r>
              <a:rPr lang="en-US" sz="2800" b="1" dirty="0" smtClean="0"/>
              <a:t> Lam </a:t>
            </a:r>
            <a:r>
              <a:rPr lang="en-US" sz="2800" b="1" dirty="0" err="1" smtClean="0"/>
              <a:t>Sơn</a:t>
            </a:r>
            <a:r>
              <a:rPr lang="en-US" sz="2800" b="1" dirty="0" smtClean="0"/>
              <a:t> </a:t>
            </a:r>
          </a:p>
        </p:txBody>
      </p:sp>
      <p:sp>
        <p:nvSpPr>
          <p:cNvPr id="21" name="Pentagon 20"/>
          <p:cNvSpPr/>
          <p:nvPr/>
        </p:nvSpPr>
        <p:spPr>
          <a:xfrm>
            <a:off x="17206" y="4485241"/>
            <a:ext cx="4242620" cy="1444674"/>
          </a:xfrm>
          <a:prstGeom prst="homePlate">
            <a:avLst>
              <a:gd name="adj" fmla="val 1653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Giành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quyền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chủ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trường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càng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đánh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càng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hăng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" y="3808443"/>
            <a:ext cx="4186699" cy="6216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NGHĨA QUÂN  LAM SƠN</a:t>
            </a:r>
            <a:endParaRPr lang="en-US" sz="2800" b="1" dirty="0"/>
          </a:p>
        </p:txBody>
      </p:sp>
      <p:sp>
        <p:nvSpPr>
          <p:cNvPr id="23" name="Pentagon 22"/>
          <p:cNvSpPr/>
          <p:nvPr/>
        </p:nvSpPr>
        <p:spPr>
          <a:xfrm rot="10800000">
            <a:off x="4789393" y="4430062"/>
            <a:ext cx="4343400" cy="1499853"/>
          </a:xfrm>
          <a:prstGeom prst="homePlate">
            <a:avLst>
              <a:gd name="adj" fmla="val 2090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88864" y="3834347"/>
            <a:ext cx="4255135" cy="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HÌNH ẢNH QUÂN MINH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92526" y="4764490"/>
            <a:ext cx="390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Lâm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vào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thế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bị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nguy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nan.</a:t>
            </a:r>
          </a:p>
        </p:txBody>
      </p:sp>
      <p:sp>
        <p:nvSpPr>
          <p:cNvPr id="26" name="Chevron 25"/>
          <p:cNvSpPr/>
          <p:nvPr/>
        </p:nvSpPr>
        <p:spPr>
          <a:xfrm>
            <a:off x="3953797" y="4485241"/>
            <a:ext cx="465803" cy="144467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rot="10800000">
            <a:off x="4672329" y="4462350"/>
            <a:ext cx="433071" cy="1467566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06" y="3048000"/>
            <a:ext cx="897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Trận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Ninh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Kiều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Tốt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mở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đầu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thế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đánh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áp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đảo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tiêu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diệt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15000" t="10000" r="-30000" b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r>
              <a:rPr lang="en-US" sz="2800" b="1" dirty="0"/>
              <a:t>1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Bức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nghĩa</a:t>
            </a:r>
            <a:r>
              <a:rPr lang="en-US" sz="2800" b="1" dirty="0" smtClean="0"/>
              <a:t> Lam </a:t>
            </a:r>
            <a:r>
              <a:rPr lang="en-US" sz="2800" b="1" dirty="0" err="1" smtClean="0"/>
              <a:t>Sơn</a:t>
            </a:r>
            <a:r>
              <a:rPr lang="en-US" sz="2800" b="1" dirty="0" smtClean="0"/>
              <a:t> </a:t>
            </a:r>
          </a:p>
        </p:txBody>
      </p:sp>
      <p:sp>
        <p:nvSpPr>
          <p:cNvPr id="21" name="Pentagon 20"/>
          <p:cNvSpPr/>
          <p:nvPr/>
        </p:nvSpPr>
        <p:spPr>
          <a:xfrm>
            <a:off x="17206" y="4485241"/>
            <a:ext cx="4242620" cy="1444674"/>
          </a:xfrm>
          <a:prstGeom prst="homePlate">
            <a:avLst>
              <a:gd name="adj" fmla="val 1653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Tổng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phản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công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thắng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lợi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công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giòn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giã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hào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hùng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" y="3808443"/>
            <a:ext cx="4186699" cy="6216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NGHĨA QUÂN  LAM SƠN</a:t>
            </a:r>
            <a:endParaRPr lang="en-US" sz="2800" b="1" dirty="0"/>
          </a:p>
        </p:txBody>
      </p:sp>
      <p:sp>
        <p:nvSpPr>
          <p:cNvPr id="23" name="Pentagon 22"/>
          <p:cNvSpPr/>
          <p:nvPr/>
        </p:nvSpPr>
        <p:spPr>
          <a:xfrm rot="10800000">
            <a:off x="4789393" y="4430062"/>
            <a:ext cx="4343400" cy="1499853"/>
          </a:xfrm>
          <a:prstGeom prst="homePlate">
            <a:avLst>
              <a:gd name="adj" fmla="val 2090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88864" y="3834347"/>
            <a:ext cx="4255135" cy="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HÌNH ẢNH QUÂN MINH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92526" y="4764490"/>
            <a:ext cx="390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Thất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bại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thảm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hại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nhục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nhã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3953797" y="4485241"/>
            <a:ext cx="465803" cy="144467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rot="10800000">
            <a:off x="4672329" y="4462350"/>
            <a:ext cx="433071" cy="1467566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05084" y="3042832"/>
            <a:ext cx="950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Trận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Chi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Lăng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Xương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Giang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tiêu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diệt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viện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binh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buộc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giảng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hoà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32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r>
              <a:rPr lang="en-US" sz="2800" b="1" dirty="0"/>
              <a:t>1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Bức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nghĩa</a:t>
            </a:r>
            <a:r>
              <a:rPr lang="en-US" sz="2800" b="1" dirty="0" smtClean="0"/>
              <a:t> Lam </a:t>
            </a:r>
            <a:r>
              <a:rPr lang="en-US" sz="2800" b="1" dirty="0" err="1" smtClean="0"/>
              <a:t>Sơn</a:t>
            </a:r>
            <a:r>
              <a:rPr lang="en-US" sz="2800" b="1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5444" y="3352800"/>
            <a:ext cx="8098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Bức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tranh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đối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đầy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ý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 Qua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đó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tô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đậm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tính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chất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hùng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chính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đạo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cuộc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khởi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Lam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Sơn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khắc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hoạ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rõ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nét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hèn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nhát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thảm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hại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nhục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nhã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xâm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lược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1" name="Chevron 20"/>
          <p:cNvSpPr/>
          <p:nvPr/>
        </p:nvSpPr>
        <p:spPr>
          <a:xfrm>
            <a:off x="127972" y="3810000"/>
            <a:ext cx="471643" cy="6858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49067" y="3810000"/>
            <a:ext cx="471643" cy="6858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2. </a:t>
            </a:r>
            <a:r>
              <a:rPr lang="en-US" sz="2800" b="1" dirty="0" err="1" smtClean="0"/>
              <a:t>Bút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đậm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</a:t>
            </a:r>
            <a:r>
              <a:rPr lang="en-US" sz="2800" b="1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621" y="3505200"/>
            <a:ext cx="747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Những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hình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tượng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phong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phú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dạng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đo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bằng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rộng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lớn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kì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vĩ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thiên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nhiên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34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2. </a:t>
            </a:r>
            <a:r>
              <a:rPr lang="en-US" sz="2800" b="1" dirty="0" err="1" smtClean="0"/>
              <a:t>Bút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đậm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</a:t>
            </a:r>
            <a:r>
              <a:rPr lang="en-US" sz="2800" b="1" dirty="0" smtClean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91597" y="2865548"/>
            <a:ext cx="6333204" cy="563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Ngôn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giàu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sức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cảm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1428" y="4169044"/>
            <a:ext cx="2180987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ngữ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gồm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ác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mạnh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mức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tối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33800" y="4184542"/>
            <a:ext cx="2180987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ngắn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hoá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linh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05599" y="4169044"/>
            <a:ext cx="2180987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Giọng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hào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hùng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mạnh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mẽ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b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vừa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gợi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tráng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1" name="Straight Arrow Connector 40"/>
          <p:cNvCxnSpPr>
            <a:stCxn id="29" idx="2"/>
            <a:endCxn id="37" idx="0"/>
          </p:cNvCxnSpPr>
          <p:nvPr/>
        </p:nvCxnSpPr>
        <p:spPr>
          <a:xfrm flipH="1">
            <a:off x="1771922" y="3429000"/>
            <a:ext cx="2986277" cy="740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2"/>
            <a:endCxn id="38" idx="0"/>
          </p:cNvCxnSpPr>
          <p:nvPr/>
        </p:nvCxnSpPr>
        <p:spPr>
          <a:xfrm>
            <a:off x="4758199" y="3429000"/>
            <a:ext cx="66095" cy="755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2"/>
            <a:endCxn id="39" idx="0"/>
          </p:cNvCxnSpPr>
          <p:nvPr/>
        </p:nvCxnSpPr>
        <p:spPr>
          <a:xfrm>
            <a:off x="4758199" y="3429000"/>
            <a:ext cx="3037894" cy="740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35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0710" y="2342328"/>
            <a:ext cx="79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2. </a:t>
            </a:r>
            <a:r>
              <a:rPr lang="en-US" sz="2800" b="1" dirty="0" err="1" smtClean="0"/>
              <a:t>Bút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đậm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</a:t>
            </a:r>
            <a:r>
              <a:rPr lang="en-US" sz="2800" b="1" dirty="0" smtClean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62416" y="2865548"/>
            <a:ext cx="3843184" cy="563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Biện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pháp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</a:t>
            </a:r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từ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3280" y="4169044"/>
            <a:ext cx="1809136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liệt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kê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so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phản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75010" y="4169044"/>
            <a:ext cx="1809136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Những hình ảnh ẩ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dụ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so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sánh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05600" y="4169044"/>
            <a:ext cx="1809136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Thủ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trùng</a:t>
            </a:r>
            <a:r>
              <a:rPr lang="en-US" sz="24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điệp</a:t>
            </a:r>
            <a:endParaRPr lang="en-US" sz="24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771922" y="3429000"/>
            <a:ext cx="2986277" cy="740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58199" y="3429000"/>
            <a:ext cx="66095" cy="755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58199" y="3429000"/>
            <a:ext cx="3037894" cy="740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tx2"/>
                </a:solidFill>
              </a:rPr>
              <a:t>Quá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trình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kháng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chiến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chống</a:t>
            </a:r>
            <a:r>
              <a:rPr lang="en-US" sz="2800" b="1" dirty="0" smtClean="0">
                <a:solidFill>
                  <a:schemeClr val="tx2"/>
                </a:solidFill>
              </a:rPr>
              <a:t> Minh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4" y="1819108"/>
            <a:ext cx="641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24" y="3276600"/>
            <a:ext cx="8718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Kết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thúc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thắng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lợi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đưa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chính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sách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hòa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hiếu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thể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hiện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thần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đạo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với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giặc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với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tài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chính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trị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ngoại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giao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khôn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khéo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Nguyễn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Trãi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37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4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solidFill>
                  <a:schemeClr val="accent1"/>
                </a:solidFill>
              </a:rPr>
              <a:t>Lời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tuyên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bố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độc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lập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</a:rPr>
              <a:t>hoà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bình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669" y="2097437"/>
            <a:ext cx="862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Trịnh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trọng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vui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mừng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truyền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lời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tuyên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bố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nền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tự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do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tộc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đã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được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lại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544" y="3027336"/>
            <a:ext cx="865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thay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đổi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nhưng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thực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chất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phục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hưng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nguyên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điều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kiện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để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thiết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vững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bền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545" y="3912577"/>
            <a:ext cx="869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kết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hợp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giữa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sức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mạnh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truyền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thống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sức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mạnh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thời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đại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545" y="4807803"/>
            <a:ext cx="869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Khép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lại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một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thời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kỳ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đấu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tranh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oanh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liệt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mở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một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kỷ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nguyên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mới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huy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hoàng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38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</a:t>
            </a:r>
            <a:r>
              <a:rPr lang="en-US" sz="3200" b="1" dirty="0" smtClean="0">
                <a:solidFill>
                  <a:schemeClr val="accent1"/>
                </a:solidFill>
              </a:rPr>
              <a:t>VĂN BẢN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51" y="1485899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4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485899"/>
            <a:ext cx="5718379" cy="3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solidFill>
                  <a:schemeClr val="accent1"/>
                </a:solidFill>
              </a:rPr>
              <a:t>Lời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tuyên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bố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độc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lập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</a:rPr>
              <a:t>hoà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bình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834972" y="3013501"/>
            <a:ext cx="436616" cy="6096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154981" y="3031209"/>
            <a:ext cx="436616" cy="6096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217527" y="4518630"/>
            <a:ext cx="436616" cy="6096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907486" y="4520246"/>
            <a:ext cx="436616" cy="6096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1597" y="2830476"/>
            <a:ext cx="740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sáng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tươi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phát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triển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khắc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hoạ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quyết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tâm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Đại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Việt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4807" y="4224881"/>
            <a:ext cx="7400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Với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giọng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vui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mừng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hả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hê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đoạn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lời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tuyên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bố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nền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tự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do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tộc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đã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được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lại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sẽ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mãi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mãi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vững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bền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6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39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-152399" y="1167211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III.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1172497" y="1167211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chemeClr val="accent1"/>
                </a:solidFill>
              </a:rPr>
              <a:t>TỔNG KẾT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225" y="1794968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1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24" name="Rectangle 23"/>
          <p:cNvSpPr/>
          <p:nvPr/>
        </p:nvSpPr>
        <p:spPr>
          <a:xfrm>
            <a:off x="1215821" y="1737817"/>
            <a:ext cx="7547179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Nội</a:t>
            </a:r>
            <a:r>
              <a:rPr lang="en-US" sz="2800" b="1" dirty="0" smtClean="0">
                <a:solidFill>
                  <a:srgbClr val="0070C0"/>
                </a:solidFill>
              </a:rPr>
              <a:t> dung</a:t>
            </a:r>
            <a:endParaRPr lang="en-US" sz="2800" b="1" dirty="0">
              <a:solidFill>
                <a:srgbClr val="0070C0"/>
              </a:solidFill>
            </a:endParaRPr>
          </a:p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2477" y="2505669"/>
            <a:ext cx="7194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Bản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Tuyên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ngôn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sáng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chói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tư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tưởng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yêu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nước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khát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vọng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hoà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bình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0798" y="3817203"/>
            <a:ext cx="714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Bản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hùng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tổng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kết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cuộc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kháng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chống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Minh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xâm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lược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khổ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mà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hào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hùng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của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dân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Đại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Việt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14000" b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4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39950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CHUNG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3794" y="1609725"/>
            <a:ext cx="832055" cy="4953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2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571625"/>
            <a:ext cx="289897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3200" b="1" dirty="0" err="1" smtClean="0">
                <a:solidFill>
                  <a:schemeClr val="accent1"/>
                </a:solidFill>
              </a:rPr>
              <a:t>Thể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loại</a:t>
            </a:r>
            <a:endParaRPr lang="en-US" sz="3000" b="1" dirty="0">
              <a:solidFill>
                <a:schemeClr val="accent1"/>
              </a:solidFill>
            </a:endParaRPr>
          </a:p>
          <a:p>
            <a:pPr lvl="0"/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33939"/>
            <a:ext cx="3225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en-US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hể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nghị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luận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trình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bày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một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chủ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trương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nghiệp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tuyên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ngôn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3850" y="2933939"/>
            <a:ext cx="3328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Được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viết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bằng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vần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xuôi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nhưng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chủ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yếu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biền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ngẫu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8374" y="2933939"/>
            <a:ext cx="3072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Lời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lẽ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đanh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thép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lý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luận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sắc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bén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kết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cấu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chặt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chẽ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mạch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lạc</a:t>
            </a:r>
            <a:r>
              <a:rPr lang="en-US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0708"/>
            <a:ext cx="8305800" cy="150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21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40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1167211"/>
            <a:ext cx="1324896" cy="40877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III.</a:t>
            </a:r>
            <a:endParaRPr lang="en-US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21225" y="1794968"/>
            <a:ext cx="832055" cy="3524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2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7" name="Rectangle 16"/>
          <p:cNvSpPr/>
          <p:nvPr/>
        </p:nvSpPr>
        <p:spPr>
          <a:xfrm>
            <a:off x="1215821" y="1737817"/>
            <a:ext cx="7547179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accent1"/>
              </a:solidFill>
            </a:endParaRP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pPr lvl="0"/>
            <a:endParaRPr lang="en-US" sz="2800" dirty="0" smtClean="0">
              <a:solidFill>
                <a:schemeClr val="accent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accent1"/>
                </a:solidFill>
              </a:rPr>
              <a:t>Nghê</a:t>
            </a:r>
            <a:r>
              <a:rPr lang="en-US" sz="2800" b="1" dirty="0" smtClean="0">
                <a:solidFill>
                  <a:schemeClr val="accent1"/>
                </a:solidFill>
              </a:rPr>
              <a:t>̣ </a:t>
            </a:r>
            <a:r>
              <a:rPr lang="en-US" sz="2800" b="1" dirty="0" err="1">
                <a:solidFill>
                  <a:schemeClr val="accent1"/>
                </a:solidFill>
              </a:rPr>
              <a:t>thuật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pPr lvl="0"/>
            <a:endParaRPr lang="en-US" sz="2800" b="1" dirty="0">
              <a:solidFill>
                <a:schemeClr val="accent1"/>
              </a:solidFill>
            </a:endParaRPr>
          </a:p>
          <a:p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2497" y="1167211"/>
            <a:ext cx="3932903" cy="40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chemeClr val="accent1"/>
                </a:solidFill>
              </a:rPr>
              <a:t>TỔNG KẾT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584" y="2476686"/>
            <a:ext cx="719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Bút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pháp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nghệ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thuật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1584" y="2938351"/>
            <a:ext cx="719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Nghệ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thuật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luận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3280" y="4038600"/>
            <a:ext cx="719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1584" y="3421513"/>
            <a:ext cx="719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Nghệ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thuật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kết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cấu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584" y="3883178"/>
            <a:ext cx="719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Hình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ảnh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1584" y="4344843"/>
            <a:ext cx="719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Giọng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25794" y="5008602"/>
            <a:ext cx="839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Áng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“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thiên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cổ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hùng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”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có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kết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hợp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hài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hoà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yếu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tố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chính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luận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chất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văn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chương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0" name="Chevron 29"/>
          <p:cNvSpPr/>
          <p:nvPr/>
        </p:nvSpPr>
        <p:spPr>
          <a:xfrm>
            <a:off x="535245" y="5219700"/>
            <a:ext cx="637252" cy="6858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-22338" y="5202910"/>
            <a:ext cx="637252" cy="6858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6" grpId="0"/>
      <p:bldP spid="28" grpId="0"/>
      <p:bldP spid="30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39950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CHUNG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3794" y="1609725"/>
            <a:ext cx="832055" cy="4953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3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571625"/>
            <a:ext cx="401862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3200" b="1" dirty="0" smtClean="0">
                <a:solidFill>
                  <a:schemeClr val="accent1"/>
                </a:solidFill>
              </a:rPr>
              <a:t>Ý </a:t>
            </a:r>
            <a:r>
              <a:rPr lang="en-US" sz="3200" b="1" dirty="0" err="1" smtClean="0">
                <a:solidFill>
                  <a:schemeClr val="accent1"/>
                </a:solidFill>
              </a:rPr>
              <a:t>nghĩa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nhan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đề</a:t>
            </a:r>
            <a:endParaRPr lang="en-US" sz="3000" b="1" dirty="0">
              <a:solidFill>
                <a:schemeClr val="accent1"/>
              </a:solidFill>
            </a:endParaRPr>
          </a:p>
          <a:p>
            <a:pPr lvl="0"/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08" y="2113750"/>
            <a:ext cx="16868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Đại</a:t>
            </a:r>
            <a:r>
              <a:rPr lang="en-US" sz="28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cáo</a:t>
            </a:r>
            <a:endParaRPr lang="en-US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2105025"/>
            <a:ext cx="175782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r>
              <a:rPr lang="en-US" sz="2800" b="1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ình</a:t>
            </a:r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b="1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Ngô</a:t>
            </a:r>
            <a:endParaRPr lang="en-US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1" y="2643432"/>
            <a:ext cx="3837654" cy="26776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ó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quy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mô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lớn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tính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quốc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trọng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đại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,…</a:t>
            </a: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uyên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bố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tuyên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cáo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rộng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khắp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những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điều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quan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trọng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2643432"/>
            <a:ext cx="3962400" cy="26776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Dẹp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yên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giặc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Minh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Dùng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từ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Ngô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để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chỉ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giặc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Minh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gợi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lên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khinh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bỉ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lòng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căm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thù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5821" y="5582390"/>
            <a:ext cx="7928179" cy="1107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Bài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cáo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có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quy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mô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lớn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tuyên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bố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rộng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rãi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về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sự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nghiệp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dẹp</a:t>
            </a:r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yên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giặc</a:t>
            </a:r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Minh.</a:t>
            </a:r>
          </a:p>
          <a:p>
            <a:endParaRPr lang="en-US" dirty="0"/>
          </a:p>
        </p:txBody>
      </p:sp>
      <p:sp>
        <p:nvSpPr>
          <p:cNvPr id="23" name="Chevron 22"/>
          <p:cNvSpPr/>
          <p:nvPr/>
        </p:nvSpPr>
        <p:spPr>
          <a:xfrm>
            <a:off x="152401" y="5867400"/>
            <a:ext cx="374238" cy="5334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69156" y="5869688"/>
            <a:ext cx="374238" cy="5334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495800" y="2643432"/>
            <a:ext cx="0" cy="26776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152399" y="962824"/>
            <a:ext cx="1324896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smtClean="0"/>
              <a:t>I.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1172497" y="962824"/>
            <a:ext cx="3399503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1"/>
                </a:solidFill>
              </a:rPr>
              <a:t>TÌM HIỂU CHUNG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3794" y="1609725"/>
            <a:ext cx="832055" cy="4953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4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18" name="Rectangle 17"/>
          <p:cNvSpPr/>
          <p:nvPr/>
        </p:nvSpPr>
        <p:spPr>
          <a:xfrm>
            <a:off x="1215821" y="1571625"/>
            <a:ext cx="401862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3200" b="1" dirty="0" err="1" smtClean="0">
                <a:solidFill>
                  <a:schemeClr val="accent1"/>
                </a:solidFill>
              </a:rPr>
              <a:t>Bố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cục</a:t>
            </a:r>
            <a:endParaRPr lang="en-US" sz="3000" b="1" dirty="0">
              <a:solidFill>
                <a:schemeClr val="accent1"/>
              </a:solidFill>
            </a:endParaRPr>
          </a:p>
          <a:p>
            <a:pPr lvl="0"/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097" y="2533840"/>
            <a:ext cx="177171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4600" y="2533839"/>
            <a:ext cx="171758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5333" y="2514862"/>
            <a:ext cx="169626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4</a:t>
            </a:r>
            <a:endParaRPr lang="en-US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90626" y="2566151"/>
            <a:ext cx="1814973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95" y="3004481"/>
            <a:ext cx="177171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(“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Việc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nhân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… 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còn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ghi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”)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096" y="4212711"/>
            <a:ext cx="1771712" cy="23083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Nêu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luận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đề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chính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nghĩa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3027816"/>
            <a:ext cx="171758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(“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Vừa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rồi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 </a:t>
            </a:r>
            <a:r>
              <a:rPr lang="en-US" sz="2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chịu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được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”)</a:t>
            </a: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922" y="2976527"/>
            <a:ext cx="184467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(“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Ta </a:t>
            </a:r>
            <a:r>
              <a:rPr lang="en-US" sz="2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đây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…  </a:t>
            </a:r>
            <a:r>
              <a:rPr lang="en-US" sz="24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xưa</a:t>
            </a:r>
            <a:r>
              <a:rPr lang="en-US" sz="24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nay”)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95333" y="3004481"/>
            <a:ext cx="169626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Còn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lại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4599" y="4228145"/>
            <a:ext cx="1717583" cy="23083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Bản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cáo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trạng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tội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ác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0922" y="4176856"/>
            <a:ext cx="1844677" cy="23083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Quá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trình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kháng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chiến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91848" y="4212711"/>
            <a:ext cx="1699752" cy="23083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Lời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tuyên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bố</a:t>
            </a:r>
            <a:r>
              <a:rPr lang="en-US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19920"/>
            <a:ext cx="72390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829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ĐẠI CÁO BÌNH NGÔ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4026" y="227154"/>
            <a:ext cx="0" cy="639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516" y="2271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HỌC VIỆT NAM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2497" y="234388"/>
            <a:ext cx="838200" cy="63909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LỚP </a:t>
            </a:r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794" y="76200"/>
            <a:ext cx="762000" cy="782817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7" y="156877"/>
            <a:ext cx="616973" cy="6214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72497" y="6705600"/>
            <a:ext cx="8123903" cy="152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705600"/>
            <a:ext cx="1053281" cy="1524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C4F2-AE67-4861-81F5-C4B5E3DB60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1888</Words>
  <Application>Microsoft Office PowerPoint</Application>
  <PresentationFormat>On-screen Show (4:3)</PresentationFormat>
  <Paragraphs>444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Bodoni MT Black</vt:lpstr>
      <vt:lpstr>Calibri</vt:lpstr>
      <vt:lpstr>Segoe UI</vt:lpstr>
      <vt:lpstr>Segoe UI Semibold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Welcome</cp:lastModifiedBy>
  <cp:revision>45</cp:revision>
  <dcterms:created xsi:type="dcterms:W3CDTF">2020-03-27T15:17:11Z</dcterms:created>
  <dcterms:modified xsi:type="dcterms:W3CDTF">2026-05-09T07:19:43Z</dcterms:modified>
</cp:coreProperties>
</file>